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999" r:id="rId2"/>
  </p:sldMasterIdLst>
  <p:notesMasterIdLst>
    <p:notesMasterId r:id="rId40"/>
  </p:notesMasterIdLst>
  <p:sldIdLst>
    <p:sldId id="552" r:id="rId3"/>
    <p:sldId id="553" r:id="rId4"/>
    <p:sldId id="554" r:id="rId5"/>
    <p:sldId id="555" r:id="rId6"/>
    <p:sldId id="557" r:id="rId7"/>
    <p:sldId id="256" r:id="rId8"/>
    <p:sldId id="559" r:id="rId9"/>
    <p:sldId id="560" r:id="rId10"/>
    <p:sldId id="517" r:id="rId11"/>
    <p:sldId id="384" r:id="rId12"/>
    <p:sldId id="385" r:id="rId13"/>
    <p:sldId id="386" r:id="rId14"/>
    <p:sldId id="387" r:id="rId15"/>
    <p:sldId id="484" r:id="rId16"/>
    <p:sldId id="536" r:id="rId17"/>
    <p:sldId id="491" r:id="rId18"/>
    <p:sldId id="493" r:id="rId19"/>
    <p:sldId id="556" r:id="rId20"/>
    <p:sldId id="482" r:id="rId21"/>
    <p:sldId id="471" r:id="rId22"/>
    <p:sldId id="537" r:id="rId23"/>
    <p:sldId id="541" r:id="rId24"/>
    <p:sldId id="525" r:id="rId25"/>
    <p:sldId id="480" r:id="rId26"/>
    <p:sldId id="538" r:id="rId27"/>
    <p:sldId id="539" r:id="rId28"/>
    <p:sldId id="543" r:id="rId29"/>
    <p:sldId id="544" r:id="rId30"/>
    <p:sldId id="545" r:id="rId31"/>
    <p:sldId id="546" r:id="rId32"/>
    <p:sldId id="547" r:id="rId33"/>
    <p:sldId id="550" r:id="rId34"/>
    <p:sldId id="548" r:id="rId35"/>
    <p:sldId id="549" r:id="rId36"/>
    <p:sldId id="362" r:id="rId37"/>
    <p:sldId id="512" r:id="rId38"/>
    <p:sldId id="456" r:id="rId39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3300"/>
    <a:srgbClr val="00FF00"/>
    <a:srgbClr val="CC66FF"/>
    <a:srgbClr val="DDDDD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88" autoAdjust="0"/>
    <p:restoredTop sz="89571" autoAdjust="0"/>
  </p:normalViewPr>
  <p:slideViewPr>
    <p:cSldViewPr>
      <p:cViewPr varScale="1">
        <p:scale>
          <a:sx n="103" d="100"/>
          <a:sy n="103" d="100"/>
        </p:scale>
        <p:origin x="-208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"/>
          <c:w val="0.6454410092198406"/>
          <c:h val="0.9470066535669036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4"/>
                <c:pt idx="0">
                  <c:v>1 категория</c:v>
                </c:pt>
                <c:pt idx="1">
                  <c:v>СЗД</c:v>
                </c:pt>
                <c:pt idx="2">
                  <c:v>высшая категория 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32</c:v>
                </c:pt>
                <c:pt idx="1">
                  <c:v>4</c:v>
                </c:pt>
                <c:pt idx="2">
                  <c:v>20</c:v>
                </c:pt>
                <c:pt idx="3">
                  <c:v>9</c:v>
                </c:pt>
              </c:numCache>
            </c:numRef>
          </c:val>
        </c:ser>
      </c:pie3DChart>
    </c:plotArea>
    <c:legend>
      <c:legendPos val="r"/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0.20486</cdr:y>
    </cdr:from>
    <cdr:to>
      <cdr:x>0.12461</cdr:x>
      <cdr:y>0.3551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080120"/>
          <a:ext cx="936104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3600" b="1" dirty="0" smtClean="0"/>
            <a:t>28 %</a:t>
          </a:r>
          <a:endParaRPr lang="ru-RU" sz="3600" b="1" dirty="0"/>
        </a:p>
      </cdr:txBody>
    </cdr:sp>
  </cdr:relSizeAnchor>
  <cdr:relSizeAnchor xmlns:cdr="http://schemas.openxmlformats.org/drawingml/2006/chartDrawing">
    <cdr:from>
      <cdr:x>0.18212</cdr:x>
      <cdr:y>0.0956</cdr:y>
    </cdr:from>
    <cdr:to>
      <cdr:x>0.31631</cdr:x>
      <cdr:y>0.2595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368152" y="504056"/>
          <a:ext cx="1008112" cy="864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3600" b="1" dirty="0" smtClean="0"/>
            <a:t>11 %</a:t>
          </a:r>
          <a:endParaRPr lang="ru-RU" sz="3600" b="1" dirty="0"/>
        </a:p>
      </cdr:txBody>
    </cdr:sp>
  </cdr:relSizeAnchor>
  <cdr:relSizeAnchor xmlns:cdr="http://schemas.openxmlformats.org/drawingml/2006/chartDrawing">
    <cdr:from>
      <cdr:x>0.0671</cdr:x>
      <cdr:y>0.68288</cdr:y>
    </cdr:from>
    <cdr:to>
      <cdr:x>0.18212</cdr:x>
      <cdr:y>0.8058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04056" y="3600400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3600" b="1" dirty="0"/>
            <a:t>5</a:t>
          </a:r>
          <a:r>
            <a:rPr lang="ru-RU" sz="3600" b="1" dirty="0" smtClean="0"/>
            <a:t>%</a:t>
          </a:r>
          <a:endParaRPr lang="ru-RU" sz="3600" b="1" dirty="0"/>
        </a:p>
      </cdr:txBody>
    </cdr:sp>
  </cdr:relSizeAnchor>
  <cdr:relSizeAnchor xmlns:cdr="http://schemas.openxmlformats.org/drawingml/2006/chartDrawing">
    <cdr:from>
      <cdr:x>0.50801</cdr:x>
      <cdr:y>0.16389</cdr:y>
    </cdr:from>
    <cdr:to>
      <cdr:x>0.6422</cdr:x>
      <cdr:y>0.32778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816424" y="864096"/>
          <a:ext cx="1008112" cy="864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3600" b="1" dirty="0" smtClean="0"/>
            <a:t>56 %</a:t>
          </a:r>
          <a:endParaRPr lang="ru-RU" sz="36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083F13C-8453-478B-A28C-F14A9CB51DD1}" type="datetimeFigureOut">
              <a:rPr lang="ru-RU"/>
              <a:pPr>
                <a:defRPr/>
              </a:pPr>
              <a:t>29.07.2021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2D9A1D7-2CFF-4974-AAF4-00451C4B6A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D9A1D7-2CFF-4974-AAF4-00451C4B6ADD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gray">
          <a:xfrm>
            <a:off x="228600" y="304800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 b="1" i="1" smtClean="0">
                <a:solidFill>
                  <a:schemeClr val="tx2"/>
                </a:solidFill>
              </a:rPr>
              <a:t>LOGO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44809" y="4800600"/>
            <a:ext cx="6156325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73363" y="5105400"/>
            <a:ext cx="6172200" cy="1143000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2133600" cy="24447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219200" y="381000"/>
            <a:ext cx="2297113" cy="244475"/>
          </a:xfrm>
        </p:spPr>
        <p:txBody>
          <a:bodyPr/>
          <a:lstStyle>
            <a:lvl1pPr>
              <a:defRPr sz="12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454400" y="6308725"/>
            <a:ext cx="2133600" cy="24447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3AE0B53-50E1-4D3F-9190-5496616F6E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544064-2FF6-49DD-BC81-9476383266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2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E5FB50-E88B-42DD-BC5E-8812076056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1611322"/>
            <a:ext cx="4019550" cy="4713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05350" y="1611322"/>
            <a:ext cx="4019550" cy="4713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4CAE0-C9EE-486B-97B2-F8309B91C8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40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0A15E-234B-4B96-B852-C4A4850190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291365-8BEE-4D1C-AC40-21548C1478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BD95A-3593-4E3D-AF29-0702006BB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9D25F-483A-48EA-81E3-A646462330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19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5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438F9-5FDE-4203-AE7E-39E04FE1DE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B4238-A39A-41F6-AF10-408720E027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77033" y="609600"/>
            <a:ext cx="2047875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4" y="609600"/>
            <a:ext cx="5991225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23A373-677E-49E0-A395-1982F78CC5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609623"/>
            <a:ext cx="6400800" cy="487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533400" y="1611322"/>
            <a:ext cx="8191500" cy="4713287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E5D4A-3DCF-4AE1-B0BA-636F40CFC7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gray">
          <a:xfrm>
            <a:off x="228600" y="304800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 b="1" i="1" smtClean="0">
                <a:solidFill>
                  <a:srgbClr val="4F271C"/>
                </a:solidFill>
              </a:rPr>
              <a:t>LOGO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44809" y="4800600"/>
            <a:ext cx="6156325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73363" y="5105400"/>
            <a:ext cx="6172200" cy="1143000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2133600" cy="244475"/>
          </a:xfrm>
        </p:spPr>
        <p:txBody>
          <a:bodyPr/>
          <a:lstStyle>
            <a:lvl1pPr>
              <a:defRPr sz="1200"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219200" y="381000"/>
            <a:ext cx="2297113" cy="244475"/>
          </a:xfrm>
        </p:spPr>
        <p:txBody>
          <a:bodyPr/>
          <a:lstStyle>
            <a:lvl1pPr>
              <a:defRPr sz="1200" i="1">
                <a:solidFill>
                  <a:prstClr val="black"/>
                </a:solidFill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454400" y="6308725"/>
            <a:ext cx="2133600" cy="244475"/>
          </a:xfrm>
        </p:spPr>
        <p:txBody>
          <a:bodyPr/>
          <a:lstStyle>
            <a:lvl1pPr>
              <a:defRPr sz="1200"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03F8E4B6-E5EF-4F94-A392-AA986BD7F3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BA05-A06A-4A03-8D75-4424D9453D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2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28C51-87C3-41A0-A0F7-6623AB1C50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1611322"/>
            <a:ext cx="4019550" cy="4713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05350" y="1611322"/>
            <a:ext cx="4019550" cy="4713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7F623-57A9-4C0D-BE95-3C9647FE4C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40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8C78B-DB1E-40C6-B330-DC02A8F467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1C203-134F-4A55-894B-EEB017C5D4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5C25A-66D4-4B9E-80B0-2E7F169B4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125CF-C0AE-42CF-94A2-009BF0A648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19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5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8276F-F107-4B2A-BB46-F45DA82C10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71FA5-A348-4CD5-A5B7-F6F7938A92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77033" y="609600"/>
            <a:ext cx="2047875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4" y="609600"/>
            <a:ext cx="5991225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6218F-E45B-4AA9-86ED-3F0AD59838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609623"/>
            <a:ext cx="6400800" cy="487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533400" y="1611322"/>
            <a:ext cx="8191500" cy="4713287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A9FB8-ABA8-4DC4-972A-253D408714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vmlDrawing" Target="../drawings/vmlDrawing2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87"/>
          <p:cNvGraphicFramePr>
            <a:graphicFrameLocks noChangeAspect="1"/>
          </p:cNvGraphicFramePr>
          <p:nvPr/>
        </p:nvGraphicFramePr>
        <p:xfrm>
          <a:off x="0" y="0"/>
          <a:ext cx="9144000" cy="1600200"/>
        </p:xfrm>
        <a:graphic>
          <a:graphicData uri="http://schemas.openxmlformats.org/presentationml/2006/ole">
            <p:oleObj spid="_x0000_s1026" name="Image" r:id="rId15" imgW="13003175" imgH="2577778" progId="">
              <p:embed/>
            </p:oleObj>
          </a:graphicData>
        </a:graphic>
      </p:graphicFrame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3400" y="1611313"/>
            <a:ext cx="8191500" cy="471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7315200" y="6461125"/>
            <a:ext cx="1752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191000" y="6477000"/>
            <a:ext cx="8382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4A46BA78-E82E-4FBA-B545-A65BECA745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533400" y="609600"/>
            <a:ext cx="6400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293688" y="6477000"/>
            <a:ext cx="1905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Text Box 83"/>
          <p:cNvSpPr txBox="1">
            <a:spLocks noChangeArrowheads="1"/>
          </p:cNvSpPr>
          <p:nvPr/>
        </p:nvSpPr>
        <p:spPr bwMode="gray">
          <a:xfrm>
            <a:off x="304800" y="152400"/>
            <a:ext cx="137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 b="1" i="1" smtClean="0">
                <a:solidFill>
                  <a:schemeClr val="bg1"/>
                </a:solidFill>
              </a:rPr>
              <a:t>LOGO</a:t>
            </a:r>
          </a:p>
        </p:txBody>
      </p:sp>
      <p:pic>
        <p:nvPicPr>
          <p:cNvPr id="1034" name="Picture 84" descr="p1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239000" y="190500"/>
            <a:ext cx="145097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83" r:id="rId1"/>
    <p:sldLayoutId id="2147484861" r:id="rId2"/>
    <p:sldLayoutId id="2147484862" r:id="rId3"/>
    <p:sldLayoutId id="2147484863" r:id="rId4"/>
    <p:sldLayoutId id="2147484864" r:id="rId5"/>
    <p:sldLayoutId id="2147484865" r:id="rId6"/>
    <p:sldLayoutId id="2147484866" r:id="rId7"/>
    <p:sldLayoutId id="2147484867" r:id="rId8"/>
    <p:sldLayoutId id="2147484868" r:id="rId9"/>
    <p:sldLayoutId id="2147484869" r:id="rId10"/>
    <p:sldLayoutId id="2147484870" r:id="rId11"/>
    <p:sldLayoutId id="2147484871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87"/>
          <p:cNvGraphicFramePr>
            <a:graphicFrameLocks noChangeAspect="1"/>
          </p:cNvGraphicFramePr>
          <p:nvPr/>
        </p:nvGraphicFramePr>
        <p:xfrm>
          <a:off x="0" y="0"/>
          <a:ext cx="9144000" cy="1600200"/>
        </p:xfrm>
        <a:graphic>
          <a:graphicData uri="http://schemas.openxmlformats.org/presentationml/2006/ole">
            <p:oleObj spid="_x0000_s2050" name="Image" r:id="rId15" imgW="13003175" imgH="2577778" progId="">
              <p:embed/>
            </p:oleObj>
          </a:graphicData>
        </a:graphic>
      </p:graphicFrame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3400" y="1611313"/>
            <a:ext cx="8191500" cy="471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7315200" y="6461125"/>
            <a:ext cx="1752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4F271C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191000" y="6477000"/>
            <a:ext cx="8382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4F271C"/>
                </a:solidFill>
                <a:latin typeface="Arial" charset="0"/>
              </a:defRPr>
            </a:lvl1pPr>
          </a:lstStyle>
          <a:p>
            <a:pPr>
              <a:defRPr/>
            </a:pPr>
            <a:fld id="{47D8BEB1-F0C0-48AA-A933-722B62B442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55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533400" y="609600"/>
            <a:ext cx="6400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293688" y="6477000"/>
            <a:ext cx="1905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4F271C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6" name="Text Box 83"/>
          <p:cNvSpPr txBox="1">
            <a:spLocks noChangeArrowheads="1"/>
          </p:cNvSpPr>
          <p:nvPr/>
        </p:nvSpPr>
        <p:spPr bwMode="gray">
          <a:xfrm>
            <a:off x="304800" y="152400"/>
            <a:ext cx="137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 b="1" i="1" smtClean="0">
                <a:solidFill>
                  <a:srgbClr val="FFFFFF"/>
                </a:solidFill>
              </a:rPr>
              <a:t>LOGO</a:t>
            </a:r>
          </a:p>
        </p:txBody>
      </p:sp>
      <p:pic>
        <p:nvPicPr>
          <p:cNvPr id="2058" name="Picture 84" descr="p1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239000" y="190500"/>
            <a:ext cx="145097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906" r:id="rId1"/>
    <p:sldLayoutId id="2147484872" r:id="rId2"/>
    <p:sldLayoutId id="2147484873" r:id="rId3"/>
    <p:sldLayoutId id="2147484874" r:id="rId4"/>
    <p:sldLayoutId id="2147484875" r:id="rId5"/>
    <p:sldLayoutId id="2147484876" r:id="rId6"/>
    <p:sldLayoutId id="2147484877" r:id="rId7"/>
    <p:sldLayoutId id="2147484878" r:id="rId8"/>
    <p:sldLayoutId id="2147484879" r:id="rId9"/>
    <p:sldLayoutId id="2147484880" r:id="rId10"/>
    <p:sldLayoutId id="2147484881" r:id="rId11"/>
    <p:sldLayoutId id="2147484882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Заголовок 3"/>
          <p:cNvSpPr>
            <a:spLocks noGrp="1"/>
          </p:cNvSpPr>
          <p:nvPr>
            <p:ph type="ctrTitle"/>
          </p:nvPr>
        </p:nvSpPr>
        <p:spPr>
          <a:xfrm>
            <a:off x="2071688" y="1700808"/>
            <a:ext cx="6748784" cy="4547592"/>
          </a:xfrm>
        </p:spPr>
        <p:txBody>
          <a:bodyPr/>
          <a:lstStyle/>
          <a:p>
            <a:pPr algn="ctr"/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 </a:t>
            </a:r>
            <a:r>
              <a:rPr lang="ru-RU" sz="4800" i="1" dirty="0" smtClean="0">
                <a:solidFill>
                  <a:srgbClr val="FF0000"/>
                </a:solidFill>
              </a:rPr>
              <a:t>Новый национальный проект «Образование» </a:t>
            </a:r>
          </a:p>
        </p:txBody>
      </p:sp>
      <p:sp>
        <p:nvSpPr>
          <p:cNvPr id="88067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44800" y="285750"/>
            <a:ext cx="6156325" cy="142875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3883" t="8010" r="44034" b="4907"/>
          <a:stretch>
            <a:fillRect/>
          </a:stretch>
        </p:blipFill>
        <p:spPr bwMode="auto">
          <a:xfrm>
            <a:off x="395536" y="1124744"/>
            <a:ext cx="3816424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283968" y="2132856"/>
            <a:ext cx="4572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b="1" dirty="0" smtClean="0"/>
              <a:t> 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Главная цель – Россия должна войти в число 10 ведущих стран мира по качеству общего образования </a:t>
            </a:r>
            <a:endParaRPr lang="ru-RU" sz="3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403" t="8010" r="45180" b="11019"/>
          <a:stretch>
            <a:fillRect/>
          </a:stretch>
        </p:blipFill>
        <p:spPr bwMode="auto">
          <a:xfrm>
            <a:off x="179512" y="1052736"/>
            <a:ext cx="453650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3" cstate="print"/>
          <a:srcRect l="6907" t="39643" r="41559" b="10692"/>
          <a:stretch>
            <a:fillRect/>
          </a:stretch>
        </p:blipFill>
        <p:spPr bwMode="auto">
          <a:xfrm>
            <a:off x="4788024" y="1340768"/>
            <a:ext cx="396044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9091" t="21760" r="3931" b="7963"/>
          <a:stretch>
            <a:fillRect/>
          </a:stretch>
        </p:blipFill>
        <p:spPr bwMode="auto">
          <a:xfrm>
            <a:off x="899592" y="620688"/>
            <a:ext cx="6192688" cy="6031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15362" name="Picture 2" descr="C:\Users\315\Downloads\IMG-20200827-WA00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3538" y="1611313"/>
            <a:ext cx="2651224" cy="4713287"/>
          </a:xfrm>
          <a:prstGeom prst="rect">
            <a:avLst/>
          </a:prstGeom>
          <a:noFill/>
        </p:spPr>
      </p:pic>
      <p:pic>
        <p:nvPicPr>
          <p:cNvPr id="6" name="Рисунок 5" descr="C:\Users\315\Downloads\IMG-20200827-WA0000.jpg"/>
          <p:cNvPicPr/>
          <p:nvPr/>
        </p:nvPicPr>
        <p:blipFill>
          <a:blip r:embed="rId2" cstate="print"/>
          <a:srcRect l="6655" t="24245" r="4102" b="19215"/>
          <a:stretch>
            <a:fillRect/>
          </a:stretch>
        </p:blipFill>
        <p:spPr bwMode="auto">
          <a:xfrm>
            <a:off x="539552" y="692696"/>
            <a:ext cx="6552728" cy="5975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5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www.themegallery.com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42875"/>
            <a:ext cx="9144000" cy="1357313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pPr algn="ctr">
              <a:defRPr/>
            </a:pPr>
            <a:r>
              <a:rPr lang="ru-RU" sz="2800" i="1" u="sng" dirty="0" smtClean="0"/>
              <a:t/>
            </a:r>
            <a:br>
              <a:rPr lang="ru-RU" sz="2800" i="1" u="sng" dirty="0" smtClean="0"/>
            </a:br>
            <a:r>
              <a:rPr lang="ru-RU" sz="2000" dirty="0" smtClean="0"/>
              <a:t>МБОУ «Гимназия №22»</a:t>
            </a:r>
            <a:r>
              <a:rPr lang="ru-RU" sz="2800" i="1" u="sng" dirty="0" smtClean="0"/>
              <a:t/>
            </a:r>
            <a:br>
              <a:rPr lang="ru-RU" sz="2800" i="1" u="sng" dirty="0" smtClean="0"/>
            </a:br>
            <a:r>
              <a:rPr lang="ru-RU" sz="2800" i="1" u="sng" dirty="0" smtClean="0"/>
              <a:t>ПЕДАГОГИЧЕСКИЙ СОВЕТ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en-US" sz="2800" dirty="0">
              <a:latin typeface="Monotype Corsiva" pitchFamily="66" charset="0"/>
            </a:endParaRPr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57500" y="3000375"/>
            <a:ext cx="6429375" cy="2286000"/>
          </a:xfrm>
        </p:spPr>
        <p:txBody>
          <a:bodyPr/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</a:rPr>
              <a:t>«Анализ работы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</a:rPr>
              <a:t>МБОУ «Гимназия №22»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</a:rPr>
              <a:t>за 2019-2020 учебный год»</a:t>
            </a:r>
            <a:r>
              <a:rPr lang="ru-RU" sz="3600" i="1" dirty="0" smtClean="0">
                <a:solidFill>
                  <a:srgbClr val="002060"/>
                </a:solidFill>
              </a:rPr>
              <a:t> </a:t>
            </a:r>
            <a:endParaRPr lang="en-US" sz="3600" i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Содержимое 2"/>
          <p:cNvSpPr>
            <a:spLocks noGrp="1"/>
          </p:cNvSpPr>
          <p:nvPr>
            <p:ph idx="1"/>
          </p:nvPr>
        </p:nvSpPr>
        <p:spPr>
          <a:xfrm>
            <a:off x="251520" y="785813"/>
            <a:ext cx="8368605" cy="5572125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sz="2400" b="1" i="1" u="sng" dirty="0" smtClean="0">
                <a:solidFill>
                  <a:srgbClr val="002060"/>
                </a:solidFill>
              </a:rPr>
              <a:t>Решение педагогического совета на 2019-2020: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/>
              <a:t>1.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Продолжить реализацию ФГОС СОО, активизировать работу по обобщению и распространению опыта реализации ФГОС.</a:t>
            </a:r>
          </a:p>
          <a:p>
            <a:pPr>
              <a:buFont typeface="Wingdings" pitchFamily="2" charset="2"/>
              <a:buAutoNum type="arabicPeriod" startAt="2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Продолжить работу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повышению качественных показателей результатов обучения, подготовке к итоговой аттестации выпускников.</a:t>
            </a:r>
          </a:p>
          <a:p>
            <a:pPr>
              <a:buFont typeface="Wingdings" pitchFamily="2" charset="2"/>
              <a:buAutoNum type="arabicPeriod" startAt="2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Содействовать повышению профессионального уровня педагогов.</a:t>
            </a:r>
          </a:p>
          <a:p>
            <a:pPr marL="342900" lvl="1" indent="-342900">
              <a:buClr>
                <a:schemeClr val="tx2"/>
              </a:buClr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П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ровести необходимые мероприятия по повышению эффективности методик преподавания родного языка.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tt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None/>
            </a:pPr>
            <a:endParaRPr lang="ru-RU" sz="2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Содержимое 2"/>
          <p:cNvSpPr>
            <a:spLocks noGrp="1"/>
          </p:cNvSpPr>
          <p:nvPr>
            <p:ph idx="1"/>
          </p:nvPr>
        </p:nvSpPr>
        <p:spPr>
          <a:xfrm>
            <a:off x="428625" y="785813"/>
            <a:ext cx="8191500" cy="5572125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sz="2400" b="1" i="1" u="sng" dirty="0" smtClean="0">
                <a:solidFill>
                  <a:srgbClr val="002060"/>
                </a:solidFill>
              </a:rPr>
              <a:t>Решение педагогического совета: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Развивать систему работы в рамках программы «Одаренные дети», увеличить результативность участия в олимпиадах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 Продолжить распространение и совершенствование инновационного опыта учителей, привлекая к сотрудничеству учителей – новаторов, </a:t>
            </a:r>
            <a:r>
              <a:rPr lang="tt-RU" sz="2400" dirty="0" smtClean="0">
                <a:latin typeface="Times New Roman" pitchFamily="18" charset="0"/>
                <a:cs typeface="Times New Roman" pitchFamily="18" charset="0"/>
              </a:rPr>
              <a:t>грантополучателей,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исследователей,  развивать систему наставничества среди молодых педагогов</a:t>
            </a:r>
            <a:r>
              <a:rPr lang="tt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7.Совершенствовать работу по реализации Всероссийского  физкультурно-оздоровительного комплекса «Готов к труду и обороне».  </a:t>
            </a:r>
          </a:p>
          <a:p>
            <a:pPr algn="just">
              <a:buFont typeface="Wingdings" pitchFamily="2" charset="2"/>
              <a:buNone/>
            </a:pPr>
            <a:endParaRPr lang="ru-RU" sz="2400" dirty="0" smtClean="0"/>
          </a:p>
          <a:p>
            <a:pPr algn="just">
              <a:buFont typeface="Wingdings" pitchFamily="2" charset="2"/>
              <a:buNone/>
            </a:pPr>
            <a:endParaRPr lang="ru-RU" sz="2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Заголовок 3"/>
          <p:cNvSpPr>
            <a:spLocks noGrp="1"/>
          </p:cNvSpPr>
          <p:nvPr>
            <p:ph type="ctrTitle"/>
          </p:nvPr>
        </p:nvSpPr>
        <p:spPr>
          <a:xfrm>
            <a:off x="2071688" y="2357438"/>
            <a:ext cx="7429500" cy="3890962"/>
          </a:xfrm>
        </p:spPr>
        <p:txBody>
          <a:bodyPr/>
          <a:lstStyle/>
          <a:p>
            <a:pPr algn="ctr"/>
            <a:r>
              <a:rPr lang="ru-RU" sz="4800" i="1" smtClean="0">
                <a:solidFill>
                  <a:srgbClr val="C00000"/>
                </a:solidFill>
              </a:rPr>
              <a:t>Качество</a:t>
            </a:r>
          </a:p>
        </p:txBody>
      </p:sp>
      <p:sp>
        <p:nvSpPr>
          <p:cNvPr id="88067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44800" y="285750"/>
            <a:ext cx="6156325" cy="142875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14313" y="1428750"/>
          <a:ext cx="8715375" cy="5281613"/>
        </p:xfrm>
        <a:graphic>
          <a:graphicData uri="http://schemas.openxmlformats.org/drawingml/2006/table">
            <a:tbl>
              <a:tblPr/>
              <a:tblGrid>
                <a:gridCol w="3357562"/>
                <a:gridCol w="1857375"/>
                <a:gridCol w="1785938"/>
                <a:gridCol w="1714500"/>
              </a:tblGrid>
              <a:tr h="7619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2017-2018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2018-2019</a:t>
                      </a:r>
                      <a:endParaRPr lang="ru-RU" dirty="0"/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2019-2020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619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классов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</a:tr>
              <a:tr h="7619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учащихся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1061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1032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</a:tr>
              <a:tr h="7619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Успеваемость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F271C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99,25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99,78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</a:tr>
              <a:tr h="7619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Качество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58,6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63,56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</a:tr>
              <a:tr h="14720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медалистов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5/53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9,4%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5/55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9,1%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3/52</a:t>
                      </a:r>
                    </a:p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5,7%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</a:tr>
            </a:tbl>
          </a:graphicData>
        </a:graphic>
      </p:graphicFrame>
      <p:sp>
        <p:nvSpPr>
          <p:cNvPr id="89127" name="Нижний колонтитул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Заголовок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6681788" cy="487363"/>
          </a:xfrm>
        </p:spPr>
        <p:txBody>
          <a:bodyPr/>
          <a:lstStyle/>
          <a:p>
            <a:pPr algn="ctr"/>
            <a:r>
              <a:rPr lang="ru-RU" smtClean="0"/>
              <a:t>Качество по предметам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1428750"/>
          <a:ext cx="9072563" cy="5236750"/>
        </p:xfrm>
        <a:graphic>
          <a:graphicData uri="http://schemas.openxmlformats.org/drawingml/2006/table">
            <a:tbl>
              <a:tblPr/>
              <a:tblGrid>
                <a:gridCol w="3786188"/>
                <a:gridCol w="1785937"/>
                <a:gridCol w="1785938"/>
                <a:gridCol w="1714500"/>
              </a:tblGrid>
              <a:tr h="6429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Предметы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3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2018-2019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3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2018-2019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3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2019-2020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3DA"/>
                    </a:solidFill>
                  </a:tcPr>
                </a:tc>
              </a:tr>
              <a:tr h="518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79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79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</a:tr>
              <a:tr h="5826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Литература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88,5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</a:tr>
              <a:tr h="518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Родной язык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88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91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</a:tr>
              <a:tr h="5619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Родная литература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88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</a:tr>
              <a:tr h="5381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73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</a:tr>
              <a:tr h="518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</a:tr>
              <a:tr h="518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93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</a:tr>
              <a:tr h="5181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83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</a:tr>
            </a:tbl>
          </a:graphicData>
        </a:graphic>
      </p:graphicFrame>
      <p:sp>
        <p:nvSpPr>
          <p:cNvPr id="90167" name="Нижний колонтитул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www.themegallery.com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Заголовок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6681788" cy="487363"/>
          </a:xfrm>
        </p:spPr>
        <p:txBody>
          <a:bodyPr/>
          <a:lstStyle/>
          <a:p>
            <a:pPr algn="ctr"/>
            <a:r>
              <a:rPr lang="ru-RU" smtClean="0"/>
              <a:t>Качество по предметам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1643063"/>
          <a:ext cx="9072563" cy="4936454"/>
        </p:xfrm>
        <a:graphic>
          <a:graphicData uri="http://schemas.openxmlformats.org/drawingml/2006/table">
            <a:tbl>
              <a:tblPr/>
              <a:tblGrid>
                <a:gridCol w="3786188"/>
                <a:gridCol w="1785937"/>
                <a:gridCol w="1785938"/>
                <a:gridCol w="1714500"/>
              </a:tblGrid>
              <a:tr h="6429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Предметы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3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2017-2018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3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2018-2019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3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2019-2020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3DA"/>
                    </a:solidFill>
                  </a:tcPr>
                </a:tc>
              </a:tr>
              <a:tr h="5181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78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</a:tr>
              <a:tr h="5181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Алгебра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</a:tr>
              <a:tr h="5181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Геометрия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69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</a:tr>
              <a:tr h="5825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</a:tr>
              <a:tr h="5181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75,5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</a:tr>
              <a:tr h="5619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74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</a:tr>
              <a:tr h="5381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</a:tr>
              <a:tr h="5381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Астрономия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</a:tr>
            </a:tbl>
          </a:graphicData>
        </a:graphic>
      </p:graphicFrame>
      <p:sp>
        <p:nvSpPr>
          <p:cNvPr id="91191" name="Нижний колонтитул 3"/>
          <p:cNvSpPr>
            <a:spLocks noGrp="1"/>
          </p:cNvSpPr>
          <p:nvPr>
            <p:ph type="ftr" sz="quarter" idx="10"/>
          </p:nvPr>
        </p:nvSpPr>
        <p:spPr>
          <a:xfrm flipV="1">
            <a:off x="7315200" y="6781800"/>
            <a:ext cx="1752600" cy="76200"/>
          </a:xfrm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Заголовок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6681788" cy="487363"/>
          </a:xfrm>
        </p:spPr>
        <p:txBody>
          <a:bodyPr/>
          <a:lstStyle/>
          <a:p>
            <a:pPr algn="ctr"/>
            <a:r>
              <a:rPr lang="ru-RU" smtClean="0"/>
              <a:t>Качество по предметам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1643063"/>
          <a:ext cx="9072563" cy="4861342"/>
        </p:xfrm>
        <a:graphic>
          <a:graphicData uri="http://schemas.openxmlformats.org/drawingml/2006/table">
            <a:tbl>
              <a:tblPr/>
              <a:tblGrid>
                <a:gridCol w="3786188"/>
                <a:gridCol w="1785937"/>
                <a:gridCol w="1785938"/>
                <a:gridCol w="1714500"/>
              </a:tblGrid>
              <a:tr h="6428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Предметы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3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2017-2018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3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1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2018-2019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3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2019-2020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3DA"/>
                    </a:solidFill>
                  </a:tcPr>
                </a:tc>
              </a:tr>
              <a:tr h="5825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ОБЖ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</a:tr>
              <a:tr h="51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Физкультура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</a:tr>
              <a:tr h="5619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</a:tr>
              <a:tr h="5381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Технология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CD0"/>
                    </a:solidFill>
                  </a:tcPr>
                </a:tc>
              </a:tr>
              <a:tr h="51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Музыка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</a:tr>
              <a:tr h="51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Индивидуальный проект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</a:tr>
              <a:tr h="51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Французский язык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E9"/>
                    </a:solidFill>
                  </a:tcPr>
                </a:tc>
              </a:tr>
            </a:tbl>
          </a:graphicData>
        </a:graphic>
      </p:graphicFrame>
      <p:sp>
        <p:nvSpPr>
          <p:cNvPr id="92205" name="Нижний колонтитул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www.themegallery.com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Заголовок 3"/>
          <p:cNvSpPr>
            <a:spLocks noGrp="1"/>
          </p:cNvSpPr>
          <p:nvPr>
            <p:ph type="ctrTitle"/>
          </p:nvPr>
        </p:nvSpPr>
        <p:spPr>
          <a:xfrm>
            <a:off x="2071688" y="2357438"/>
            <a:ext cx="7429500" cy="3890962"/>
          </a:xfrm>
        </p:spPr>
        <p:txBody>
          <a:bodyPr/>
          <a:lstStyle/>
          <a:p>
            <a:pPr algn="ctr"/>
            <a:r>
              <a:rPr lang="ru-RU" sz="4800" i="1" smtClean="0">
                <a:solidFill>
                  <a:srgbClr val="C00000"/>
                </a:solidFill>
              </a:rPr>
              <a:t>Кадры</a:t>
            </a:r>
          </a:p>
        </p:txBody>
      </p:sp>
      <p:sp>
        <p:nvSpPr>
          <p:cNvPr id="93187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44800" y="285750"/>
            <a:ext cx="6156325" cy="142875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533400" y="404813"/>
            <a:ext cx="6400800" cy="79216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Квалификационные категории</a:t>
            </a:r>
          </a:p>
        </p:txBody>
      </p:sp>
      <p:sp>
        <p:nvSpPr>
          <p:cNvPr id="3076" name="Нижний колонтитул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www.themegallery.com</a:t>
            </a:r>
          </a:p>
        </p:txBody>
      </p:sp>
      <p:graphicFrame>
        <p:nvGraphicFramePr>
          <p:cNvPr id="5" name="Диаграмма 2"/>
          <p:cNvGraphicFramePr>
            <a:graphicFrameLocks/>
          </p:cNvGraphicFramePr>
          <p:nvPr/>
        </p:nvGraphicFramePr>
        <p:xfrm>
          <a:off x="251520" y="1340768"/>
          <a:ext cx="7512050" cy="5272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Заголовок 3"/>
          <p:cNvSpPr>
            <a:spLocks noGrp="1"/>
          </p:cNvSpPr>
          <p:nvPr>
            <p:ph type="ctrTitle"/>
          </p:nvPr>
        </p:nvSpPr>
        <p:spPr>
          <a:xfrm>
            <a:off x="2071688" y="2357438"/>
            <a:ext cx="7429500" cy="3890962"/>
          </a:xfrm>
        </p:spPr>
        <p:txBody>
          <a:bodyPr/>
          <a:lstStyle/>
          <a:p>
            <a:pPr algn="ctr"/>
            <a:r>
              <a:rPr lang="ru-RU" sz="4800" i="1" smtClean="0">
                <a:solidFill>
                  <a:srgbClr val="C00000"/>
                </a:solidFill>
              </a:rPr>
              <a:t>Педагогическая аттестация</a:t>
            </a:r>
          </a:p>
        </p:txBody>
      </p:sp>
      <p:sp>
        <p:nvSpPr>
          <p:cNvPr id="94211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44800" y="285750"/>
            <a:ext cx="6156325" cy="142875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Заголовок 1"/>
          <p:cNvSpPr>
            <a:spLocks noGrp="1"/>
          </p:cNvSpPr>
          <p:nvPr>
            <p:ph type="title"/>
          </p:nvPr>
        </p:nvSpPr>
        <p:spPr>
          <a:xfrm>
            <a:off x="533400" y="785813"/>
            <a:ext cx="64008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Педагогическая    аттестация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 smtClean="0">
              <a:solidFill>
                <a:srgbClr val="FF000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95536" y="1484784"/>
          <a:ext cx="8643937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7861"/>
                <a:gridCol w="2238389"/>
                <a:gridCol w="2286000"/>
                <a:gridCol w="2071687"/>
              </a:tblGrid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Категория</a:t>
                      </a:r>
                      <a:endParaRPr lang="ru-RU" sz="24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91439" marR="91439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Подтвердили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категорию</a:t>
                      </a:r>
                      <a:endParaRPr lang="ru-RU" sz="24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91439" marR="91439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Аттестованы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впервые</a:t>
                      </a:r>
                      <a:endParaRPr lang="ru-RU" sz="24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91439" marR="91439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Всего аттестовано</a:t>
                      </a:r>
                      <a:endParaRPr lang="ru-RU" sz="24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91439" marR="91439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Высшая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5</a:t>
                      </a:r>
                      <a:endParaRPr lang="ru-RU" sz="2800" b="1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1</a:t>
                      </a:r>
                      <a:endParaRPr lang="ru-RU" sz="2800" b="1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6</a:t>
                      </a:r>
                      <a:endParaRPr lang="ru-RU" sz="2800" b="1" dirty="0"/>
                    </a:p>
                  </a:txBody>
                  <a:tcPr marL="91439" marR="91439"/>
                </a:tc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Первая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5</a:t>
                      </a:r>
                      <a:endParaRPr lang="ru-RU" sz="2800" b="1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2</a:t>
                      </a:r>
                      <a:endParaRPr lang="ru-RU" sz="2800" b="1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7</a:t>
                      </a:r>
                      <a:endParaRPr lang="ru-RU" sz="2800" b="1" dirty="0"/>
                    </a:p>
                  </a:txBody>
                  <a:tcPr marL="91439" marR="91439"/>
                </a:tc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СЗД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2800" b="1" dirty="0" smtClean="0"/>
                        <a:t>1</a:t>
                      </a:r>
                      <a:endParaRPr lang="ru-RU" sz="2800" b="1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2800" b="1" dirty="0" smtClean="0"/>
                        <a:t>1</a:t>
                      </a:r>
                      <a:endParaRPr lang="ru-RU" sz="2800" b="1" dirty="0"/>
                    </a:p>
                  </a:txBody>
                  <a:tcPr marL="91439" marR="91439"/>
                </a:tc>
              </a:tr>
              <a:tr h="518160"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10</a:t>
                      </a:r>
                      <a:endParaRPr lang="ru-RU" sz="2800" b="1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2800" b="1" dirty="0" smtClean="0"/>
                        <a:t>4</a:t>
                      </a:r>
                      <a:endParaRPr lang="ru-RU" sz="2800" b="1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14</a:t>
                      </a:r>
                      <a:endParaRPr lang="ru-RU" sz="2800" b="1" dirty="0"/>
                    </a:p>
                  </a:txBody>
                  <a:tcPr marL="91439" marR="91439"/>
                </a:tc>
              </a:tr>
            </a:tbl>
          </a:graphicData>
        </a:graphic>
      </p:graphicFrame>
      <p:sp>
        <p:nvSpPr>
          <p:cNvPr id="95267" name="Нижний колонтитул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www.themegallery.com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4725144"/>
            <a:ext cx="6048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2020-2021 учебном году аттестуются: </a:t>
            </a:r>
          </a:p>
          <a:p>
            <a:r>
              <a:rPr lang="ru-RU" dirty="0" smtClean="0"/>
              <a:t>Высшая категория – 5 человек;</a:t>
            </a:r>
          </a:p>
          <a:p>
            <a:r>
              <a:rPr lang="ru-RU" dirty="0" smtClean="0"/>
              <a:t>Первая категория – 5 человек;</a:t>
            </a:r>
          </a:p>
          <a:p>
            <a:r>
              <a:rPr lang="ru-RU" dirty="0" smtClean="0"/>
              <a:t>СЗД – 2 человека.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6400800" cy="487363"/>
          </a:xfrm>
        </p:spPr>
        <p:txBody>
          <a:bodyPr/>
          <a:lstStyle/>
          <a:p>
            <a:r>
              <a:rPr lang="ru-RU" dirty="0" smtClean="0"/>
              <a:t>Переподготовка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764704"/>
            <a:ext cx="8545388" cy="5832649"/>
          </a:xfrm>
        </p:spPr>
        <p:txBody>
          <a:bodyPr/>
          <a:lstStyle/>
          <a:p>
            <a:r>
              <a:rPr lang="ru-RU" dirty="0" smtClean="0"/>
              <a:t>По направлению: </a:t>
            </a:r>
            <a:r>
              <a:rPr lang="ru-RU" i="1" dirty="0" smtClean="0">
                <a:solidFill>
                  <a:srgbClr val="FF0000"/>
                </a:solidFill>
              </a:rPr>
              <a:t>«Учитель-дефектолог: сопровождение при реализации адаптированных программ в условиях инклюзивного образования» </a:t>
            </a:r>
            <a:r>
              <a:rPr lang="ru-RU" i="1" dirty="0" smtClean="0"/>
              <a:t>- 13 человек;</a:t>
            </a:r>
          </a:p>
          <a:p>
            <a:r>
              <a:rPr lang="ru-RU" dirty="0" smtClean="0"/>
              <a:t>По </a:t>
            </a:r>
            <a:r>
              <a:rPr lang="ru-RU" dirty="0" err="1" smtClean="0"/>
              <a:t>напрвлению</a:t>
            </a:r>
            <a:r>
              <a:rPr lang="ru-RU" dirty="0" smtClean="0"/>
              <a:t>: </a:t>
            </a:r>
            <a:r>
              <a:rPr lang="ru-RU" i="1" dirty="0" smtClean="0">
                <a:solidFill>
                  <a:srgbClr val="FF0000"/>
                </a:solidFill>
              </a:rPr>
              <a:t>«Педагогическая деятельность и методика преподавания в общеобразовательной организации по профилям»</a:t>
            </a:r>
            <a:r>
              <a:rPr lang="ru-RU" dirty="0" smtClean="0"/>
              <a:t> - 5 человек («русский язык и литература», «технология и ИЗО», «информатика и русский язык», «математика и география», «история и обществознание» )</a:t>
            </a:r>
          </a:p>
          <a:p>
            <a:r>
              <a:rPr lang="ru-RU" dirty="0" smtClean="0"/>
              <a:t>По направлению: </a:t>
            </a:r>
            <a:r>
              <a:rPr lang="ru-RU" i="1" dirty="0" smtClean="0">
                <a:solidFill>
                  <a:srgbClr val="FF0000"/>
                </a:solidFill>
              </a:rPr>
              <a:t>«Менеджмент в образовании» </a:t>
            </a:r>
            <a:r>
              <a:rPr lang="ru-RU" dirty="0" smtClean="0"/>
              <a:t>- 3 человека.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Заголовок 3"/>
          <p:cNvSpPr>
            <a:spLocks noGrp="1"/>
          </p:cNvSpPr>
          <p:nvPr>
            <p:ph type="ctrTitle"/>
          </p:nvPr>
        </p:nvSpPr>
        <p:spPr>
          <a:xfrm>
            <a:off x="2071688" y="2357438"/>
            <a:ext cx="7429500" cy="3890962"/>
          </a:xfrm>
        </p:spPr>
        <p:txBody>
          <a:bodyPr/>
          <a:lstStyle/>
          <a:p>
            <a:pPr algn="ctr"/>
            <a:r>
              <a:rPr lang="ru-RU" sz="4800" i="1" smtClean="0">
                <a:solidFill>
                  <a:srgbClr val="C00000"/>
                </a:solidFill>
              </a:rPr>
              <a:t>Методическая активность</a:t>
            </a:r>
            <a:br>
              <a:rPr lang="ru-RU" sz="4800" i="1" smtClean="0">
                <a:solidFill>
                  <a:srgbClr val="C00000"/>
                </a:solidFill>
              </a:rPr>
            </a:br>
            <a:r>
              <a:rPr lang="ru-RU" sz="4800" i="1" smtClean="0">
                <a:solidFill>
                  <a:srgbClr val="C00000"/>
                </a:solidFill>
              </a:rPr>
              <a:t>учителей</a:t>
            </a:r>
          </a:p>
        </p:txBody>
      </p:sp>
      <p:sp>
        <p:nvSpPr>
          <p:cNvPr id="98307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44800" y="285750"/>
            <a:ext cx="6156325" cy="142875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Заголовок 1"/>
          <p:cNvSpPr>
            <a:spLocks noGrp="1"/>
          </p:cNvSpPr>
          <p:nvPr>
            <p:ph type="title"/>
          </p:nvPr>
        </p:nvSpPr>
        <p:spPr>
          <a:xfrm>
            <a:off x="533400" y="1000125"/>
            <a:ext cx="6400800" cy="428625"/>
          </a:xfrm>
        </p:spPr>
        <p:txBody>
          <a:bodyPr/>
          <a:lstStyle/>
          <a:p>
            <a:pPr algn="ctr"/>
            <a:r>
              <a:rPr lang="ru-RU" smtClean="0">
                <a:solidFill>
                  <a:srgbClr val="FF0000"/>
                </a:solidFill>
              </a:rPr>
              <a:t>          Участие в конкурсах 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104451" name="Содержимое 2"/>
          <p:cNvSpPr>
            <a:spLocks noGrp="1"/>
          </p:cNvSpPr>
          <p:nvPr>
            <p:ph idx="1"/>
          </p:nvPr>
        </p:nvSpPr>
        <p:spPr>
          <a:xfrm>
            <a:off x="0" y="1268413"/>
            <a:ext cx="9001125" cy="505618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«Учитель года- 2020»</a:t>
            </a:r>
          </a:p>
          <a:p>
            <a:pPr algn="ctr">
              <a:buFont typeface="Wingdings" pitchFamily="2" charset="2"/>
              <a:buNone/>
            </a:pPr>
            <a:r>
              <a:rPr lang="tt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Костин А.В.</a:t>
            </a:r>
          </a:p>
          <a:p>
            <a:pPr algn="ctr"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Призер </a:t>
            </a:r>
            <a:r>
              <a:rPr lang="tt-RU" sz="3200" b="1" i="1" dirty="0" smtClean="0">
                <a:latin typeface="Times New Roman" pitchFamily="18" charset="0"/>
                <a:cs typeface="Times New Roman" pitchFamily="18" charset="0"/>
              </a:rPr>
              <a:t>муниципального этапа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в номинации «Учитель года»</a:t>
            </a:r>
          </a:p>
          <a:p>
            <a:pPr algn="ctr">
              <a:buNone/>
            </a:pPr>
            <a:r>
              <a:rPr lang="ru-RU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Республиканский конкурс «Истории славные страницы. Школы Героев»</a:t>
            </a:r>
          </a:p>
          <a:p>
            <a:pPr algn="ctr"/>
            <a:r>
              <a:rPr lang="ru-RU" sz="1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Бурмистрова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Е.А.</a:t>
            </a:r>
          </a:p>
          <a:p>
            <a:pPr algn="ctr"/>
            <a:r>
              <a:rPr lang="ru-RU" sz="1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Коронова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Л.Р.</a:t>
            </a:r>
          </a:p>
          <a:p>
            <a:pPr algn="ctr"/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Костин А.В.</a:t>
            </a:r>
            <a:endParaRPr lang="tt-RU" sz="18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Победители</a:t>
            </a:r>
          </a:p>
          <a:p>
            <a:pPr algn="ctr">
              <a:buNone/>
            </a:pPr>
            <a:r>
              <a:rPr lang="ru-RU" sz="3200" dirty="0" smtClean="0"/>
              <a:t> </a:t>
            </a:r>
            <a:endParaRPr lang="ru-RU" dirty="0" smtClean="0"/>
          </a:p>
        </p:txBody>
      </p:sp>
      <p:sp>
        <p:nvSpPr>
          <p:cNvPr id="104452" name="Нижний колонтитул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www.themegallery.com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2348880"/>
            <a:ext cx="8191500" cy="3975721"/>
          </a:xfrm>
        </p:spPr>
        <p:txBody>
          <a:bodyPr/>
          <a:lstStyle/>
          <a:p>
            <a:pPr algn="ctr"/>
            <a:r>
              <a:rPr lang="ru-RU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«Кабинет психологической разгрузки» </a:t>
            </a:r>
            <a:r>
              <a:rPr lang="ru-RU" sz="3200" b="1" dirty="0" err="1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Михеичева</a:t>
            </a:r>
            <a:r>
              <a:rPr lang="ru-RU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 С.С.</a:t>
            </a:r>
          </a:p>
          <a:p>
            <a:pPr algn="ctr"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Победитель муниципального этапа</a:t>
            </a:r>
          </a:p>
          <a:p>
            <a:pPr algn="ctr">
              <a:buNone/>
            </a:pPr>
            <a:endParaRPr lang="ru-RU" sz="3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908720"/>
            <a:ext cx="8191500" cy="5415881"/>
          </a:xfrm>
        </p:spPr>
        <p:txBody>
          <a:bodyPr/>
          <a:lstStyle/>
          <a:p>
            <a:r>
              <a:rPr lang="ru-RU" b="1" kern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Гранты педагогов: 5 человек в 2019-2020 </a:t>
            </a:r>
            <a:r>
              <a:rPr lang="ru-RU" b="1" kern="18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уч</a:t>
            </a:r>
            <a:r>
              <a:rPr lang="ru-RU" b="1" kern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 году</a:t>
            </a:r>
            <a:endParaRPr lang="ru-RU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2600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«Наш новый учитель» - 1 чел.: </a:t>
            </a:r>
            <a:r>
              <a:rPr lang="ru-RU" sz="2600" i="1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Бижик</a:t>
            </a:r>
            <a:r>
              <a:rPr lang="ru-RU" sz="2600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 Р.Р.</a:t>
            </a:r>
            <a:endParaRPr lang="ru-RU" sz="26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2600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«Старший учитель» - 1 чел.: Петров Е.Н.</a:t>
            </a:r>
            <a:endParaRPr lang="ru-RU" sz="26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2600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«Учитель – эксперт» - 2 чел.: </a:t>
            </a:r>
            <a:r>
              <a:rPr lang="ru-RU" sz="2600" i="1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Кутнеева</a:t>
            </a:r>
            <a:r>
              <a:rPr lang="ru-RU" sz="2600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 Е.Н., </a:t>
            </a:r>
            <a:r>
              <a:rPr lang="ru-RU" sz="2600" i="1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Мачтакова</a:t>
            </a:r>
            <a:r>
              <a:rPr lang="ru-RU" sz="2600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 Н.И.</a:t>
            </a:r>
            <a:endParaRPr lang="ru-RU" sz="26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2600" i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Грант для учителей, подготовивших призеров заключительного этапа олимпиад – 1 – </a:t>
            </a:r>
            <a:r>
              <a:rPr lang="ru-RU" sz="2600" i="1" dirty="0" err="1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Латыпова</a:t>
            </a:r>
            <a:r>
              <a:rPr lang="ru-RU" sz="2600" i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Л.З.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2600" i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ПНПО – участники: </a:t>
            </a:r>
            <a:r>
              <a:rPr lang="ru-RU" sz="2600" i="1" dirty="0" err="1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Кутнеева</a:t>
            </a:r>
            <a:r>
              <a:rPr lang="ru-RU" sz="2600" i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Е.Н., </a:t>
            </a:r>
            <a:r>
              <a:rPr lang="ru-RU" sz="2600" i="1" dirty="0" err="1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Максюткина</a:t>
            </a:r>
            <a:r>
              <a:rPr lang="ru-RU" sz="2600" i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В.Л.</a:t>
            </a:r>
            <a:endParaRPr lang="ru-RU" sz="26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Заголовок 3"/>
          <p:cNvSpPr>
            <a:spLocks noGrp="1"/>
          </p:cNvSpPr>
          <p:nvPr>
            <p:ph type="ctrTitle"/>
          </p:nvPr>
        </p:nvSpPr>
        <p:spPr>
          <a:xfrm>
            <a:off x="2483768" y="2348880"/>
            <a:ext cx="7429500" cy="3890962"/>
          </a:xfrm>
        </p:spPr>
        <p:txBody>
          <a:bodyPr/>
          <a:lstStyle/>
          <a:p>
            <a:pPr algn="ctr"/>
            <a:r>
              <a:rPr lang="ru-RU" sz="4800" i="1" dirty="0" smtClean="0">
                <a:solidFill>
                  <a:srgbClr val="C00000"/>
                </a:solidFill>
              </a:rPr>
              <a:t>Индивидуальный проект</a:t>
            </a:r>
          </a:p>
        </p:txBody>
      </p:sp>
      <p:sp>
        <p:nvSpPr>
          <p:cNvPr id="106499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44800" y="285750"/>
            <a:ext cx="6156325" cy="142875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8287072" cy="487363"/>
          </a:xfrm>
        </p:spPr>
        <p:txBody>
          <a:bodyPr/>
          <a:lstStyle/>
          <a:p>
            <a:pPr algn="ctr"/>
            <a:r>
              <a:rPr lang="ru-RU" dirty="0" smtClean="0"/>
              <a:t>Итоги защиты индивидуальных проектов</a:t>
            </a:r>
          </a:p>
        </p:txBody>
      </p:sp>
      <p:sp>
        <p:nvSpPr>
          <p:cNvPr id="108548" name="Нижний колонтитул 3"/>
          <p:cNvSpPr>
            <a:spLocks noGrp="1"/>
          </p:cNvSpPr>
          <p:nvPr>
            <p:ph type="ftr" sz="quarter" idx="10"/>
          </p:nvPr>
        </p:nvSpPr>
        <p:spPr>
          <a:xfrm flipV="1">
            <a:off x="7315200" y="6781800"/>
            <a:ext cx="1752600" cy="76200"/>
          </a:xfrm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Защита проектов в 11-х классах с использованием дистанционной платформы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Zoom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Skype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Защитили проект – 44 человека (85%)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Освобождены – 8 человек.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Повышенный уровень – 43 обучающихся (98%)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Базовый уровень – 1 обучающийся.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92696"/>
            <a:ext cx="7062936" cy="1883296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Защита проектов в 9-х классах с использованием дистанционной платформы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Zoom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Skype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2780928"/>
            <a:ext cx="8191500" cy="3543672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Всего защитили проект 86 человек из 93 (92%). Базовый уровень -12 обучающихся  (14%); Повышенный уровень - 74 обучающихся (86%)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Получили автоматический зачёт - 7 человек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609600"/>
            <a:ext cx="7848872" cy="137924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Индивидуальный проект 2020-2021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772816"/>
            <a:ext cx="8191500" cy="4551784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Определиться с темами проектов и сдать списки к 01.10.2020г.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Учитывать количество работ у учителя предметника (2019-2020г. в 9-х классах по ОБЖ – 31 работа)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Способствовать активному участию детей в научно-практических конференциях и конкурсах.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Заголовок 3"/>
          <p:cNvSpPr>
            <a:spLocks noGrp="1"/>
          </p:cNvSpPr>
          <p:nvPr>
            <p:ph type="ctrTitle"/>
          </p:nvPr>
        </p:nvSpPr>
        <p:spPr>
          <a:xfrm>
            <a:off x="1115616" y="2348880"/>
            <a:ext cx="8797652" cy="3890962"/>
          </a:xfrm>
        </p:spPr>
        <p:txBody>
          <a:bodyPr/>
          <a:lstStyle/>
          <a:p>
            <a:pPr algn="ctr"/>
            <a:r>
              <a:rPr lang="ru-RU" sz="4800" i="1" dirty="0" smtClean="0">
                <a:solidFill>
                  <a:srgbClr val="C00000"/>
                </a:solidFill>
              </a:rPr>
              <a:t>Для рассмотрения </a:t>
            </a:r>
          </a:p>
        </p:txBody>
      </p:sp>
      <p:sp>
        <p:nvSpPr>
          <p:cNvPr id="106499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44800" y="285750"/>
            <a:ext cx="6156325" cy="142875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Порядок организации и проведения ВПР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Участие в ВПР обучающихся с ОВЗ рассматривается педсоветом и утверждается приказом директора</a:t>
            </a:r>
          </a:p>
          <a:p>
            <a:r>
              <a:rPr lang="ru-RU" dirty="0" smtClean="0"/>
              <a:t>Результаты ВПР могут быть использованы в качестве результатов входной и стартовой диагностики.</a:t>
            </a:r>
          </a:p>
          <a:p>
            <a:r>
              <a:rPr lang="ru-RU" dirty="0" smtClean="0"/>
              <a:t>Обучающиеся 11-х классов, планирующие сдавать ЕГЭ по конкретному учебному предмету, принимают участие в ВПР по данному предмету по своему выбору.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Положение об организации внеурочной деятельности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11313"/>
            <a:ext cx="8568952" cy="4713287"/>
          </a:xfrm>
        </p:spPr>
        <p:txBody>
          <a:bodyPr/>
          <a:lstStyle/>
          <a:p>
            <a:r>
              <a:rPr lang="ru-RU" dirty="0" smtClean="0"/>
              <a:t>- спортивно-оздоровительное,</a:t>
            </a:r>
          </a:p>
          <a:p>
            <a:r>
              <a:rPr lang="ru-RU" dirty="0" smtClean="0"/>
              <a:t>- духовно-нравственное,</a:t>
            </a:r>
          </a:p>
          <a:p>
            <a:r>
              <a:rPr lang="ru-RU" dirty="0" smtClean="0"/>
              <a:t>- социальное,</a:t>
            </a:r>
          </a:p>
          <a:p>
            <a:r>
              <a:rPr lang="ru-RU" dirty="0" smtClean="0"/>
              <a:t>- </a:t>
            </a:r>
            <a:r>
              <a:rPr lang="ru-RU" dirty="0" err="1" smtClean="0">
                <a:solidFill>
                  <a:srgbClr val="FF0000"/>
                </a:solidFill>
              </a:rPr>
              <a:t>общеинтеллектуальное</a:t>
            </a:r>
            <a:r>
              <a:rPr lang="ru-RU" dirty="0" smtClean="0">
                <a:solidFill>
                  <a:srgbClr val="FF0000"/>
                </a:solidFill>
              </a:rPr>
              <a:t>,</a:t>
            </a:r>
          </a:p>
          <a:p>
            <a:r>
              <a:rPr lang="ru-RU" dirty="0" smtClean="0"/>
              <a:t>- общекультурное.</a:t>
            </a:r>
          </a:p>
          <a:p>
            <a:pPr>
              <a:buNone/>
            </a:pPr>
            <a:r>
              <a:rPr lang="ru-RU" sz="2400" b="1" i="1" dirty="0" smtClean="0"/>
              <a:t>Предельно допустимый объем - не более 10 часов в неделю.</a:t>
            </a:r>
          </a:p>
          <a:p>
            <a:pPr>
              <a:buNone/>
            </a:pPr>
            <a:r>
              <a:rPr lang="ru-RU" sz="2400" b="1" i="1" dirty="0" smtClean="0"/>
              <a:t>Программы по предмету (на 2 часа: 68, 70ч.) – сдаем </a:t>
            </a:r>
            <a:r>
              <a:rPr lang="ru-RU" sz="2400" b="1" i="1" dirty="0" err="1" smtClean="0"/>
              <a:t>Бурмистровой</a:t>
            </a:r>
            <a:r>
              <a:rPr lang="ru-RU" sz="2400" b="1" i="1" dirty="0" smtClean="0"/>
              <a:t> Е.А. до 19.09.2020</a:t>
            </a:r>
          </a:p>
          <a:p>
            <a:pPr>
              <a:buNone/>
            </a:pPr>
            <a:endParaRPr lang="ru-RU" sz="2400" b="1" i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Система оценки внеурочной деятельности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611313"/>
            <a:ext cx="8191500" cy="1025599"/>
          </a:xfrm>
        </p:spPr>
        <p:txBody>
          <a:bodyPr/>
          <a:lstStyle/>
          <a:p>
            <a:pPr algn="ctr"/>
            <a:r>
              <a:rPr lang="ru-RU" dirty="0" smtClean="0"/>
              <a:t>Оценка результатов внеурочной деятельности</a:t>
            </a:r>
          </a:p>
          <a:p>
            <a:pPr algn="ctr"/>
            <a:endParaRPr lang="ru-RU" dirty="0" smtClean="0"/>
          </a:p>
          <a:p>
            <a:pPr algn="ctr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83568" y="3068960"/>
          <a:ext cx="8064895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1918"/>
                <a:gridCol w="2367676"/>
                <a:gridCol w="1879343"/>
                <a:gridCol w="1612979"/>
                <a:gridCol w="1612979"/>
              </a:tblGrid>
              <a:tr h="792088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Уровень освоения внеурочной деятельности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Портфолио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Примечание</a:t>
                      </a:r>
                      <a:endParaRPr lang="ru-RU" dirty="0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Иванов Иван Иванович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 баллов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Призер школьного этапа олимпиады по …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2424" t="50787" r="3931" b="26296"/>
          <a:stretch>
            <a:fillRect/>
          </a:stretch>
        </p:blipFill>
        <p:spPr bwMode="auto">
          <a:xfrm>
            <a:off x="683568" y="548680"/>
            <a:ext cx="756084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55576" y="3933056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Результаты внеурочной деятельности фиксируются классным руководителем и хранятся в плане воспитательной работы классного руководителя до окончания обучения в данной образовательной организации; отражаются в анализе воспитательной работы заместителя директора по воспитательной работы и анализе работы с одаренными детьми заместителя директора по учебной работе.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Методическая тема школы</a:t>
            </a:r>
            <a:endParaRPr lang="ru-RU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196753"/>
            <a:ext cx="8191500" cy="5127848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«Управление профессионально-личностным ростом педагога как одно из основных условий обеспечения качества образования в условиях реализации ФГОС»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Главная цель: создание условий для непрерывного развития учительского потенциала, повышения уровня профессионального мастерства и профессиональной компетенции педагогов как фактора повышения качества образования в условиях реализации новых образовательных стандартов.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764704"/>
            <a:ext cx="8473380" cy="5559897"/>
          </a:xfrm>
        </p:spPr>
        <p:txBody>
          <a:bodyPr/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Усилить работу по повышению качественных показателей результатов  обучения, подготовке к итоговой аттестации выпускников.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Создавать оптимальные условия (правовые и организационные) для повышения образовательного уровня педагогических работников по квалификации с учётом современных требований (нормативно-правовой базы ФГОС, профессиональным стандартом нового поколения). 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3.  Продолжить распространение и совершенствование инновационного опыта учителей, привлекая к сотрудничеству учителей – новаторов, </a:t>
            </a:r>
            <a:r>
              <a:rPr lang="tt-RU" sz="1800" dirty="0" smtClean="0">
                <a:latin typeface="Times New Roman" pitchFamily="18" charset="0"/>
                <a:cs typeface="Times New Roman" pitchFamily="18" charset="0"/>
              </a:rPr>
              <a:t>грантополучателей,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исследователей,  развивать систему наставничества среди молодых педагогов</a:t>
            </a:r>
            <a:r>
              <a:rPr lang="tt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4. Обеспечивать рост профессиональной компетентности педагогов гимназии в ходе работы учителей по темам самообразования с целью ориентации на развитие мотивации обучения, способностей и возможностей каждого учащегося, на раскрытие его личностного, интеллектуального, творческого потенциала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5. Продолжить развитие методической поддержки педагогов в проведении внутреннего мониторинга (отслеживания) качества образования на основе объективных показателей состояния качества и оценки тенденций его изменения и уровня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ключевых компетенций учащихся (комплексные работы, мониторинг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УУД, ВПР)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12775"/>
            <a:ext cx="8617396" cy="4911825"/>
          </a:xfrm>
        </p:spPr>
        <p:txBody>
          <a:bodyPr/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 Продолжить развитие системы работы в рамках программы «Одаренные дети», увеличить результативность участия в олимпиадах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7.  Развивать культурно-образовательную среду в гимназии, открытую всем субъектам педагогической деятельности, направленную на обеспечение высокого уровня образовательной деятельности.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8.  Расширять сферу использования информационных технологий, создавать условия для раннего раскрытия интересов и склонностей обучающихся к научно-исследовательской деятельности, для освоения обучающимися исследовательских, проектировочных и экспериментальных умений.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9. Осуществлять в системе психолого-педагогическую поддержку слабоуспевающих обучающихся.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10. Внедрение эффективного опыта работы с детьми, имеющими повышенную мотивацию в обучении.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Содержимое 2"/>
          <p:cNvSpPr>
            <a:spLocks noGrp="1"/>
          </p:cNvSpPr>
          <p:nvPr>
            <p:ph idx="1"/>
          </p:nvPr>
        </p:nvSpPr>
        <p:spPr>
          <a:xfrm>
            <a:off x="0" y="1268761"/>
            <a:ext cx="9144000" cy="505584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i="1" dirty="0" smtClean="0"/>
          </a:p>
          <a:p>
            <a:r>
              <a:rPr lang="ru-RU" b="1" dirty="0" err="1" smtClean="0"/>
              <a:t>Прописнова</a:t>
            </a:r>
            <a:r>
              <a:rPr lang="ru-RU" b="1" dirty="0" smtClean="0"/>
              <a:t> Л.И. – начальные классы</a:t>
            </a:r>
          </a:p>
          <a:p>
            <a:r>
              <a:rPr lang="ru-RU" b="1" dirty="0" err="1" smtClean="0"/>
              <a:t>Мишагина</a:t>
            </a:r>
            <a:r>
              <a:rPr lang="ru-RU" b="1" dirty="0" smtClean="0"/>
              <a:t> Ю.И. – начальные классы</a:t>
            </a:r>
          </a:p>
          <a:p>
            <a:r>
              <a:rPr lang="ru-RU" b="1" dirty="0" smtClean="0"/>
              <a:t>Тюрина Н.В. – гуманитарный цикл</a:t>
            </a:r>
          </a:p>
          <a:p>
            <a:r>
              <a:rPr lang="ru-RU" b="1" dirty="0" err="1" smtClean="0"/>
              <a:t>Проказова</a:t>
            </a:r>
            <a:r>
              <a:rPr lang="ru-RU" b="1" dirty="0" smtClean="0"/>
              <a:t> Е.П. – естественно-математический цикл</a:t>
            </a:r>
          </a:p>
          <a:p>
            <a:r>
              <a:rPr lang="ru-RU" b="1" dirty="0" err="1" smtClean="0"/>
              <a:t>Шайдуллина</a:t>
            </a:r>
            <a:r>
              <a:rPr lang="ru-RU" b="1" dirty="0" smtClean="0"/>
              <a:t> Г.Г. – иностранный язык</a:t>
            </a:r>
          </a:p>
          <a:p>
            <a:r>
              <a:rPr lang="ru-RU" b="1" dirty="0" smtClean="0"/>
              <a:t>Егорова Л.М – родной язык и литература</a:t>
            </a:r>
          </a:p>
          <a:p>
            <a:r>
              <a:rPr lang="ru-RU" b="1" dirty="0" err="1" smtClean="0"/>
              <a:t>Бурмистрова</a:t>
            </a:r>
            <a:r>
              <a:rPr lang="ru-RU" b="1" dirty="0" smtClean="0"/>
              <a:t> Ю.М.– развивающий цикл </a:t>
            </a:r>
          </a:p>
          <a:p>
            <a:r>
              <a:rPr lang="ru-RU" b="1" dirty="0" err="1" smtClean="0"/>
              <a:t>Аменова</a:t>
            </a:r>
            <a:r>
              <a:rPr lang="ru-RU" b="1" dirty="0" smtClean="0"/>
              <a:t> Э.З. – МО классных руководителей</a:t>
            </a:r>
          </a:p>
        </p:txBody>
      </p:sp>
      <p:sp>
        <p:nvSpPr>
          <p:cNvPr id="128003" name="Нижний колонтитул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28004" name="Заголовок 4"/>
          <p:cNvSpPr>
            <a:spLocks noGrp="1"/>
          </p:cNvSpPr>
          <p:nvPr>
            <p:ph type="title"/>
          </p:nvPr>
        </p:nvSpPr>
        <p:spPr>
          <a:xfrm>
            <a:off x="642938" y="609600"/>
            <a:ext cx="6291262" cy="890588"/>
          </a:xfrm>
        </p:spPr>
        <p:txBody>
          <a:bodyPr/>
          <a:lstStyle/>
          <a:p>
            <a:pPr algn="ctr"/>
            <a:r>
              <a:rPr lang="ru-RU" smtClean="0">
                <a:solidFill>
                  <a:srgbClr val="FF3300"/>
                </a:solidFill>
              </a:rPr>
              <a:t>Руководители ШМО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dirty="0" smtClean="0"/>
              <a:t>  </a:t>
            </a:r>
            <a:endParaRPr lang="ru-RU" i="1" dirty="0" smtClean="0"/>
          </a:p>
          <a:p>
            <a:r>
              <a:rPr lang="ru-RU" b="1" dirty="0" smtClean="0"/>
              <a:t>Горбунова О.А. – </a:t>
            </a:r>
            <a:r>
              <a:rPr lang="ru-RU" b="1" dirty="0" err="1" smtClean="0"/>
              <a:t>Вагизова</a:t>
            </a:r>
            <a:r>
              <a:rPr lang="ru-RU" b="1" dirty="0" smtClean="0"/>
              <a:t> Р.Ф.</a:t>
            </a:r>
          </a:p>
          <a:p>
            <a:r>
              <a:rPr lang="ru-RU" b="1" dirty="0" smtClean="0"/>
              <a:t>Дмитриева Т.П. – </a:t>
            </a:r>
            <a:r>
              <a:rPr lang="ru-RU" b="1" dirty="0" err="1" smtClean="0"/>
              <a:t>Идиятуллина</a:t>
            </a:r>
            <a:r>
              <a:rPr lang="ru-RU" b="1" dirty="0" smtClean="0"/>
              <a:t> А.М.</a:t>
            </a:r>
          </a:p>
          <a:p>
            <a:r>
              <a:rPr lang="ru-RU" b="1" dirty="0" err="1" smtClean="0"/>
              <a:t>Бижик</a:t>
            </a:r>
            <a:r>
              <a:rPr lang="ru-RU" b="1" dirty="0" smtClean="0"/>
              <a:t> Р.Р. – </a:t>
            </a:r>
            <a:r>
              <a:rPr lang="ru-RU" b="1" dirty="0" err="1" smtClean="0"/>
              <a:t>Бурмистрова</a:t>
            </a:r>
            <a:r>
              <a:rPr lang="ru-RU" b="1" dirty="0" smtClean="0"/>
              <a:t> Е.А.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Трофимова Н.А. – </a:t>
            </a:r>
            <a:r>
              <a:rPr lang="ru-RU" b="1" dirty="0" err="1" smtClean="0">
                <a:solidFill>
                  <a:srgbClr val="FF0000"/>
                </a:solidFill>
              </a:rPr>
              <a:t>Бармакова</a:t>
            </a:r>
            <a:r>
              <a:rPr lang="ru-RU" b="1" dirty="0" smtClean="0">
                <a:solidFill>
                  <a:srgbClr val="FF0000"/>
                </a:solidFill>
              </a:rPr>
              <a:t> Л.Л.</a:t>
            </a:r>
          </a:p>
          <a:p>
            <a:r>
              <a:rPr lang="ru-RU" b="1" dirty="0" err="1" smtClean="0"/>
              <a:t>Сахабиева</a:t>
            </a:r>
            <a:r>
              <a:rPr lang="ru-RU" b="1" dirty="0" smtClean="0"/>
              <a:t> А.М. – </a:t>
            </a:r>
            <a:r>
              <a:rPr lang="ru-RU" b="1" dirty="0" err="1" smtClean="0"/>
              <a:t>Кутнеева</a:t>
            </a:r>
            <a:r>
              <a:rPr lang="ru-RU" b="1" dirty="0" smtClean="0"/>
              <a:t> Е.Н.</a:t>
            </a:r>
          </a:p>
          <a:p>
            <a:r>
              <a:rPr lang="ru-RU" b="1" dirty="0" smtClean="0"/>
              <a:t>Акатьева В.В. – </a:t>
            </a:r>
            <a:r>
              <a:rPr lang="ru-RU" b="1" dirty="0" err="1" smtClean="0"/>
              <a:t>Гаптрахманова</a:t>
            </a:r>
            <a:r>
              <a:rPr lang="ru-RU" b="1" dirty="0" smtClean="0"/>
              <a:t> Р.Ф.</a:t>
            </a:r>
          </a:p>
        </p:txBody>
      </p:sp>
      <p:sp>
        <p:nvSpPr>
          <p:cNvPr id="129027" name="Нижний колонтитул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29028" name="Заголовок 4"/>
          <p:cNvSpPr>
            <a:spLocks noGrp="1"/>
          </p:cNvSpPr>
          <p:nvPr>
            <p:ph type="title"/>
          </p:nvPr>
        </p:nvSpPr>
        <p:spPr>
          <a:xfrm>
            <a:off x="642938" y="609600"/>
            <a:ext cx="6291262" cy="890588"/>
          </a:xfrm>
        </p:spPr>
        <p:txBody>
          <a:bodyPr/>
          <a:lstStyle/>
          <a:p>
            <a:pPr algn="ctr"/>
            <a:r>
              <a:rPr lang="ru-RU" smtClean="0">
                <a:solidFill>
                  <a:srgbClr val="FF3300"/>
                </a:solidFill>
              </a:rPr>
              <a:t>Наставники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20939443">
            <a:off x="2038147" y="985556"/>
            <a:ext cx="5216108" cy="2396069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/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cap="all" dirty="0">
                <a:ln/>
                <a:solidFill>
                  <a:schemeClr val="accent1"/>
                </a:solidFill>
                <a:latin typeface="Arial" pitchFamily="34" charset="0"/>
              </a:rPr>
              <a:t>С новым </a:t>
            </a:r>
          </a:p>
          <a:p>
            <a:pPr algn="ctr">
              <a:defRPr/>
            </a:pPr>
            <a:r>
              <a:rPr lang="ru-RU" sz="2800" b="1" cap="all" dirty="0">
                <a:ln/>
                <a:solidFill>
                  <a:schemeClr val="accent1"/>
                </a:solidFill>
                <a:latin typeface="Arial" pitchFamily="34" charset="0"/>
              </a:rPr>
              <a:t>Учебным годом</a:t>
            </a:r>
          </a:p>
          <a:p>
            <a:pPr algn="ctr">
              <a:defRPr/>
            </a:pPr>
            <a:r>
              <a:rPr lang="ru-RU" sz="2800" b="1" cap="all" dirty="0" smtClean="0">
                <a:ln/>
                <a:solidFill>
                  <a:schemeClr val="accent1"/>
                </a:solidFill>
                <a:latin typeface="Arial" pitchFamily="34" charset="0"/>
              </a:rPr>
              <a:t>2019-2020г</a:t>
            </a:r>
            <a:r>
              <a:rPr lang="ru-RU" sz="2800" b="1" cap="all" dirty="0">
                <a:ln/>
                <a:solidFill>
                  <a:schemeClr val="accent1"/>
                </a:solidFill>
                <a:latin typeface="Arial" pitchFamily="34" charset="0"/>
              </a:rPr>
              <a:t>.</a:t>
            </a:r>
          </a:p>
        </p:txBody>
      </p:sp>
      <p:pic>
        <p:nvPicPr>
          <p:cNvPr id="15362" name="Picture 2" descr="C:\Users\315\Desktop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8343" y="980728"/>
            <a:ext cx="8527314" cy="5688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199l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64B4DC"/>
        </a:accent1>
        <a:accent2>
          <a:srgbClr val="EA4A46"/>
        </a:accent2>
        <a:accent3>
          <a:srgbClr val="FFFFFF"/>
        </a:accent3>
        <a:accent4>
          <a:srgbClr val="000000"/>
        </a:accent4>
        <a:accent5>
          <a:srgbClr val="B8D6EB"/>
        </a:accent5>
        <a:accent6>
          <a:srgbClr val="D4423F"/>
        </a:accent6>
        <a:hlink>
          <a:srgbClr val="441FCD"/>
        </a:hlink>
        <a:folHlink>
          <a:srgbClr val="AAC8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480048"/>
        </a:dk2>
        <a:lt2>
          <a:srgbClr val="C0C0C0"/>
        </a:lt2>
        <a:accent1>
          <a:srgbClr val="DE791E"/>
        </a:accent1>
        <a:accent2>
          <a:srgbClr val="38A0DA"/>
        </a:accent2>
        <a:accent3>
          <a:srgbClr val="FFFFFF"/>
        </a:accent3>
        <a:accent4>
          <a:srgbClr val="000000"/>
        </a:accent4>
        <a:accent5>
          <a:srgbClr val="ECBEAB"/>
        </a:accent5>
        <a:accent6>
          <a:srgbClr val="3291C5"/>
        </a:accent6>
        <a:hlink>
          <a:srgbClr val="009999"/>
        </a:hlink>
        <a:folHlink>
          <a:srgbClr val="66A4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3366"/>
        </a:dk2>
        <a:lt2>
          <a:srgbClr val="C0C0C0"/>
        </a:lt2>
        <a:accent1>
          <a:srgbClr val="229450"/>
        </a:accent1>
        <a:accent2>
          <a:srgbClr val="E3892F"/>
        </a:accent2>
        <a:accent3>
          <a:srgbClr val="FFFFFF"/>
        </a:accent3>
        <a:accent4>
          <a:srgbClr val="000000"/>
        </a:accent4>
        <a:accent5>
          <a:srgbClr val="ABC8B3"/>
        </a:accent5>
        <a:accent6>
          <a:srgbClr val="CE7C2A"/>
        </a:accent6>
        <a:hlink>
          <a:srgbClr val="0099CC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db2004199l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64B4DC"/>
        </a:accent1>
        <a:accent2>
          <a:srgbClr val="EA4A46"/>
        </a:accent2>
        <a:accent3>
          <a:srgbClr val="FFFFFF"/>
        </a:accent3>
        <a:accent4>
          <a:srgbClr val="000000"/>
        </a:accent4>
        <a:accent5>
          <a:srgbClr val="B8D6EB"/>
        </a:accent5>
        <a:accent6>
          <a:srgbClr val="D4423F"/>
        </a:accent6>
        <a:hlink>
          <a:srgbClr val="441FCD"/>
        </a:hlink>
        <a:folHlink>
          <a:srgbClr val="AAC8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480048"/>
        </a:dk2>
        <a:lt2>
          <a:srgbClr val="C0C0C0"/>
        </a:lt2>
        <a:accent1>
          <a:srgbClr val="DE791E"/>
        </a:accent1>
        <a:accent2>
          <a:srgbClr val="38A0DA"/>
        </a:accent2>
        <a:accent3>
          <a:srgbClr val="FFFFFF"/>
        </a:accent3>
        <a:accent4>
          <a:srgbClr val="000000"/>
        </a:accent4>
        <a:accent5>
          <a:srgbClr val="ECBEAB"/>
        </a:accent5>
        <a:accent6>
          <a:srgbClr val="3291C5"/>
        </a:accent6>
        <a:hlink>
          <a:srgbClr val="009999"/>
        </a:hlink>
        <a:folHlink>
          <a:srgbClr val="66A4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3366"/>
        </a:dk2>
        <a:lt2>
          <a:srgbClr val="C0C0C0"/>
        </a:lt2>
        <a:accent1>
          <a:srgbClr val="229450"/>
        </a:accent1>
        <a:accent2>
          <a:srgbClr val="E3892F"/>
        </a:accent2>
        <a:accent3>
          <a:srgbClr val="FFFFFF"/>
        </a:accent3>
        <a:accent4>
          <a:srgbClr val="000000"/>
        </a:accent4>
        <a:accent5>
          <a:srgbClr val="ABC8B3"/>
        </a:accent5>
        <a:accent6>
          <a:srgbClr val="CE7C2A"/>
        </a:accent6>
        <a:hlink>
          <a:srgbClr val="0099CC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cdb2004199l</Template>
  <TotalTime>5834</TotalTime>
  <Words>1304</Words>
  <Application>Microsoft Office PowerPoint</Application>
  <PresentationFormat>Экран (4:3)</PresentationFormat>
  <Paragraphs>298</Paragraphs>
  <Slides>37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0" baseType="lpstr">
      <vt:lpstr>cdb2004199l</vt:lpstr>
      <vt:lpstr>1_cdb2004199l</vt:lpstr>
      <vt:lpstr>Image</vt:lpstr>
      <vt:lpstr>  Новый национальный проект «Образование» </vt:lpstr>
      <vt:lpstr>Слайд 2</vt:lpstr>
      <vt:lpstr>Слайд 3</vt:lpstr>
      <vt:lpstr>Слайд 4</vt:lpstr>
      <vt:lpstr>Слайд 5</vt:lpstr>
      <vt:lpstr> МБОУ «Гимназия №22» ПЕДАГОГИЧЕСКИЙ СОВЕТ  </vt:lpstr>
      <vt:lpstr>Слайд 7</vt:lpstr>
      <vt:lpstr>Слайд 8</vt:lpstr>
      <vt:lpstr>Качество</vt:lpstr>
      <vt:lpstr>Слайд 10</vt:lpstr>
      <vt:lpstr>Качество по предметам</vt:lpstr>
      <vt:lpstr>Качество по предметам</vt:lpstr>
      <vt:lpstr>Качество по предметам</vt:lpstr>
      <vt:lpstr>Кадры</vt:lpstr>
      <vt:lpstr>Квалификационные категории</vt:lpstr>
      <vt:lpstr>Педагогическая аттестация</vt:lpstr>
      <vt:lpstr>Педагогическая    аттестация </vt:lpstr>
      <vt:lpstr>Переподготовка  </vt:lpstr>
      <vt:lpstr>Методическая активность учителей</vt:lpstr>
      <vt:lpstr>          Участие в конкурсах  </vt:lpstr>
      <vt:lpstr>Слайд 21</vt:lpstr>
      <vt:lpstr>Слайд 22</vt:lpstr>
      <vt:lpstr>Индивидуальный проект</vt:lpstr>
      <vt:lpstr>Итоги защиты индивидуальных проектов</vt:lpstr>
      <vt:lpstr>Защита проектов в 9-х классах с использованием дистанционной платформы Zoom и Skype. </vt:lpstr>
      <vt:lpstr>Индивидуальный проект 2020-2021</vt:lpstr>
      <vt:lpstr>Для рассмотрения </vt:lpstr>
      <vt:lpstr>Порядок организации и проведения ВПР</vt:lpstr>
      <vt:lpstr>Положение об организации внеурочной деятельности</vt:lpstr>
      <vt:lpstr>Система оценки внеурочной деятельности</vt:lpstr>
      <vt:lpstr>Слайд 31</vt:lpstr>
      <vt:lpstr>Методическая тема школы</vt:lpstr>
      <vt:lpstr>Слайд 33</vt:lpstr>
      <vt:lpstr>Слайд 34</vt:lpstr>
      <vt:lpstr>Руководители ШМО</vt:lpstr>
      <vt:lpstr>Наставники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Системно – деятельностный подход                                                         в обучении младших школьников</dc:title>
  <dc:creator>Лиза</dc:creator>
  <cp:lastModifiedBy>User</cp:lastModifiedBy>
  <cp:revision>511</cp:revision>
  <dcterms:created xsi:type="dcterms:W3CDTF">2011-02-03T13:06:40Z</dcterms:created>
  <dcterms:modified xsi:type="dcterms:W3CDTF">2021-07-29T07:20:54Z</dcterms:modified>
</cp:coreProperties>
</file>